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5" r:id="rId3"/>
    <p:sldId id="262" r:id="rId4"/>
    <p:sldId id="261" r:id="rId5"/>
    <p:sldId id="264" r:id="rId6"/>
    <p:sldId id="258" r:id="rId7"/>
    <p:sldId id="260" r:id="rId8"/>
    <p:sldId id="259" r:id="rId9"/>
    <p:sldId id="263" r:id="rId1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9034" autoAdjust="0"/>
    <p:restoredTop sz="94660"/>
  </p:normalViewPr>
  <p:slideViewPr>
    <p:cSldViewPr snapToGrid="0">
      <p:cViewPr varScale="1">
        <p:scale>
          <a:sx n="88" d="100"/>
          <a:sy n="88" d="100"/>
        </p:scale>
        <p:origin x="312" y="6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565A65C2-1C83-4977-903F-5F540B90FB30}" type="datetimeFigureOut">
              <a:rPr lang="en-US" smtClean="0"/>
              <a:t>5/20/2019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2D355E5-486A-4B4F-8D4B-FAD16D509A7A}" type="slidenum">
              <a:rPr lang="en-US" smtClean="0"/>
              <a:t>‹#›</a:t>
            </a:fld>
            <a:endParaRPr lang="en-US"/>
          </a:p>
        </p:txBody>
      </p:sp>
    </p:spTree>
    <p:extLst>
      <p:ext uri="{BB962C8B-B14F-4D97-AF65-F5344CB8AC3E}">
        <p14:creationId xmlns:p14="http://schemas.microsoft.com/office/powerpoint/2010/main" val="217909468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65A65C2-1C83-4977-903F-5F540B90FB30}" type="datetimeFigureOut">
              <a:rPr lang="en-US" smtClean="0"/>
              <a:t>5/20/2019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2D355E5-486A-4B4F-8D4B-FAD16D509A7A}" type="slidenum">
              <a:rPr lang="en-US" smtClean="0"/>
              <a:t>‹#›</a:t>
            </a:fld>
            <a:endParaRPr lang="en-US"/>
          </a:p>
        </p:txBody>
      </p:sp>
    </p:spTree>
    <p:extLst>
      <p:ext uri="{BB962C8B-B14F-4D97-AF65-F5344CB8AC3E}">
        <p14:creationId xmlns:p14="http://schemas.microsoft.com/office/powerpoint/2010/main" val="177243755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65A65C2-1C83-4977-903F-5F540B90FB30}" type="datetimeFigureOut">
              <a:rPr lang="en-US" smtClean="0"/>
              <a:t>5/20/2019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2D355E5-486A-4B4F-8D4B-FAD16D509A7A}" type="slidenum">
              <a:rPr lang="en-US" smtClean="0"/>
              <a:t>‹#›</a:t>
            </a:fld>
            <a:endParaRPr lang="en-US"/>
          </a:p>
        </p:txBody>
      </p:sp>
    </p:spTree>
    <p:extLst>
      <p:ext uri="{BB962C8B-B14F-4D97-AF65-F5344CB8AC3E}">
        <p14:creationId xmlns:p14="http://schemas.microsoft.com/office/powerpoint/2010/main" val="191771518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65A65C2-1C83-4977-903F-5F540B90FB30}" type="datetimeFigureOut">
              <a:rPr lang="en-US" smtClean="0"/>
              <a:t>5/20/2019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2D355E5-486A-4B4F-8D4B-FAD16D509A7A}" type="slidenum">
              <a:rPr lang="en-US" smtClean="0"/>
              <a:t>‹#›</a:t>
            </a:fld>
            <a:endParaRPr lang="en-US"/>
          </a:p>
        </p:txBody>
      </p:sp>
    </p:spTree>
    <p:extLst>
      <p:ext uri="{BB962C8B-B14F-4D97-AF65-F5344CB8AC3E}">
        <p14:creationId xmlns:p14="http://schemas.microsoft.com/office/powerpoint/2010/main" val="381587606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65A65C2-1C83-4977-903F-5F540B90FB30}" type="datetimeFigureOut">
              <a:rPr lang="en-US" smtClean="0"/>
              <a:t>5/20/2019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2D355E5-486A-4B4F-8D4B-FAD16D509A7A}" type="slidenum">
              <a:rPr lang="en-US" smtClean="0"/>
              <a:t>‹#›</a:t>
            </a:fld>
            <a:endParaRPr lang="en-US"/>
          </a:p>
        </p:txBody>
      </p:sp>
    </p:spTree>
    <p:extLst>
      <p:ext uri="{BB962C8B-B14F-4D97-AF65-F5344CB8AC3E}">
        <p14:creationId xmlns:p14="http://schemas.microsoft.com/office/powerpoint/2010/main" val="231517266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565A65C2-1C83-4977-903F-5F540B90FB30}" type="datetimeFigureOut">
              <a:rPr lang="en-US" smtClean="0"/>
              <a:t>5/20/2019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2D355E5-486A-4B4F-8D4B-FAD16D509A7A}" type="slidenum">
              <a:rPr lang="en-US" smtClean="0"/>
              <a:t>‹#›</a:t>
            </a:fld>
            <a:endParaRPr lang="en-US"/>
          </a:p>
        </p:txBody>
      </p:sp>
    </p:spTree>
    <p:extLst>
      <p:ext uri="{BB962C8B-B14F-4D97-AF65-F5344CB8AC3E}">
        <p14:creationId xmlns:p14="http://schemas.microsoft.com/office/powerpoint/2010/main" val="191178173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565A65C2-1C83-4977-903F-5F540B90FB30}" type="datetimeFigureOut">
              <a:rPr lang="en-US" smtClean="0"/>
              <a:t>5/20/2019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2D355E5-486A-4B4F-8D4B-FAD16D509A7A}" type="slidenum">
              <a:rPr lang="en-US" smtClean="0"/>
              <a:t>‹#›</a:t>
            </a:fld>
            <a:endParaRPr lang="en-US"/>
          </a:p>
        </p:txBody>
      </p:sp>
    </p:spTree>
    <p:extLst>
      <p:ext uri="{BB962C8B-B14F-4D97-AF65-F5344CB8AC3E}">
        <p14:creationId xmlns:p14="http://schemas.microsoft.com/office/powerpoint/2010/main" val="286662443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565A65C2-1C83-4977-903F-5F540B90FB30}" type="datetimeFigureOut">
              <a:rPr lang="en-US" smtClean="0"/>
              <a:t>5/20/2019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2D355E5-486A-4B4F-8D4B-FAD16D509A7A}" type="slidenum">
              <a:rPr lang="en-US" smtClean="0"/>
              <a:t>‹#›</a:t>
            </a:fld>
            <a:endParaRPr lang="en-US"/>
          </a:p>
        </p:txBody>
      </p:sp>
    </p:spTree>
    <p:extLst>
      <p:ext uri="{BB962C8B-B14F-4D97-AF65-F5344CB8AC3E}">
        <p14:creationId xmlns:p14="http://schemas.microsoft.com/office/powerpoint/2010/main" val="27976161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65A65C2-1C83-4977-903F-5F540B90FB30}" type="datetimeFigureOut">
              <a:rPr lang="en-US" smtClean="0"/>
              <a:t>5/20/2019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2D355E5-486A-4B4F-8D4B-FAD16D509A7A}" type="slidenum">
              <a:rPr lang="en-US" smtClean="0"/>
              <a:t>‹#›</a:t>
            </a:fld>
            <a:endParaRPr lang="en-US"/>
          </a:p>
        </p:txBody>
      </p:sp>
    </p:spTree>
    <p:extLst>
      <p:ext uri="{BB962C8B-B14F-4D97-AF65-F5344CB8AC3E}">
        <p14:creationId xmlns:p14="http://schemas.microsoft.com/office/powerpoint/2010/main" val="226156243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65A65C2-1C83-4977-903F-5F540B90FB30}" type="datetimeFigureOut">
              <a:rPr lang="en-US" smtClean="0"/>
              <a:t>5/20/2019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2D355E5-486A-4B4F-8D4B-FAD16D509A7A}" type="slidenum">
              <a:rPr lang="en-US" smtClean="0"/>
              <a:t>‹#›</a:t>
            </a:fld>
            <a:endParaRPr lang="en-US"/>
          </a:p>
        </p:txBody>
      </p:sp>
    </p:spTree>
    <p:extLst>
      <p:ext uri="{BB962C8B-B14F-4D97-AF65-F5344CB8AC3E}">
        <p14:creationId xmlns:p14="http://schemas.microsoft.com/office/powerpoint/2010/main" val="322517085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65A65C2-1C83-4977-903F-5F540B90FB30}" type="datetimeFigureOut">
              <a:rPr lang="en-US" smtClean="0"/>
              <a:t>5/20/2019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2D355E5-486A-4B4F-8D4B-FAD16D509A7A}" type="slidenum">
              <a:rPr lang="en-US" smtClean="0"/>
              <a:t>‹#›</a:t>
            </a:fld>
            <a:endParaRPr lang="en-US"/>
          </a:p>
        </p:txBody>
      </p:sp>
    </p:spTree>
    <p:extLst>
      <p:ext uri="{BB962C8B-B14F-4D97-AF65-F5344CB8AC3E}">
        <p14:creationId xmlns:p14="http://schemas.microsoft.com/office/powerpoint/2010/main" val="151323783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65A65C2-1C83-4977-903F-5F540B90FB30}" type="datetimeFigureOut">
              <a:rPr lang="en-US" smtClean="0"/>
              <a:t>5/20/2019</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2D355E5-486A-4B4F-8D4B-FAD16D509A7A}" type="slidenum">
              <a:rPr lang="en-US" smtClean="0"/>
              <a:t>‹#›</a:t>
            </a:fld>
            <a:endParaRPr lang="en-US"/>
          </a:p>
        </p:txBody>
      </p:sp>
    </p:spTree>
    <p:extLst>
      <p:ext uri="{BB962C8B-B14F-4D97-AF65-F5344CB8AC3E}">
        <p14:creationId xmlns:p14="http://schemas.microsoft.com/office/powerpoint/2010/main" val="51159770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hyperlink" Target="https://www.lorentz.de/en/partnernet/selling/tender.html" TargetMode="External"/><Relationship Id="rId2" Type="http://schemas.openxmlformats.org/officeDocument/2006/relationships/hyperlink" Target="https://www.lorentz.de/en/partnernet/partner_program/partneracademy/webinar-recordings.html" TargetMode="External"/><Relationship Id="rId1" Type="http://schemas.openxmlformats.org/officeDocument/2006/relationships/slideLayout" Target="../slideLayouts/slideLayout2.xml"/><Relationship Id="rId5" Type="http://schemas.openxmlformats.org/officeDocument/2006/relationships/hyperlink" Target="https://www.lorentz.de/en/partnernet/support/knowledge_base.html" TargetMode="External"/><Relationship Id="rId4" Type="http://schemas.openxmlformats.org/officeDocument/2006/relationships/hyperlink" Target="https://www.lorentz.de/en/partnernet/support/pumpscanner.html"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Example of using solar pumping design software:</a:t>
            </a:r>
            <a:endParaRPr lang="en-US" dirty="0"/>
          </a:p>
        </p:txBody>
      </p:sp>
      <p:sp>
        <p:nvSpPr>
          <p:cNvPr id="3" name="Subtitle 2"/>
          <p:cNvSpPr>
            <a:spLocks noGrp="1"/>
          </p:cNvSpPr>
          <p:nvPr>
            <p:ph type="subTitle" idx="1"/>
          </p:nvPr>
        </p:nvSpPr>
        <p:spPr/>
        <p:txBody>
          <a:bodyPr>
            <a:normAutofit/>
          </a:bodyPr>
          <a:lstStyle/>
          <a:p>
            <a:r>
              <a:rPr lang="en-US" sz="7200" dirty="0" smtClean="0"/>
              <a:t>COMPASS</a:t>
            </a:r>
            <a:endParaRPr lang="en-US" sz="7200" dirty="0"/>
          </a:p>
        </p:txBody>
      </p:sp>
    </p:spTree>
    <p:extLst>
      <p:ext uri="{BB962C8B-B14F-4D97-AF65-F5344CB8AC3E}">
        <p14:creationId xmlns:p14="http://schemas.microsoft.com/office/powerpoint/2010/main" val="216392870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5" name="Picture 47603676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75446" y="1651042"/>
            <a:ext cx="5100918" cy="2782319"/>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10"/>
          <p:cNvPicPr/>
          <p:nvPr/>
        </p:nvPicPr>
        <p:blipFill>
          <a:blip r:embed="rId3"/>
          <a:stretch>
            <a:fillRect/>
          </a:stretch>
        </p:blipFill>
        <p:spPr>
          <a:xfrm>
            <a:off x="6203576" y="1262011"/>
            <a:ext cx="4686300" cy="4032250"/>
          </a:xfrm>
          <a:prstGeom prst="rect">
            <a:avLst/>
          </a:prstGeom>
        </p:spPr>
      </p:pic>
      <p:cxnSp>
        <p:nvCxnSpPr>
          <p:cNvPr id="10" name="Straight Arrow Connector 9"/>
          <p:cNvCxnSpPr/>
          <p:nvPr/>
        </p:nvCxnSpPr>
        <p:spPr>
          <a:xfrm flipV="1">
            <a:off x="3657600" y="4170124"/>
            <a:ext cx="770965" cy="1124137"/>
          </a:xfrm>
          <a:prstGeom prst="straightConnector1">
            <a:avLst/>
          </a:prstGeom>
          <a:ln>
            <a:solidFill>
              <a:srgbClr val="FF0000"/>
            </a:solidFill>
            <a:tailEnd type="triangle"/>
          </a:ln>
        </p:spPr>
        <p:style>
          <a:lnRef idx="1">
            <a:schemeClr val="accent2"/>
          </a:lnRef>
          <a:fillRef idx="0">
            <a:schemeClr val="accent2"/>
          </a:fillRef>
          <a:effectRef idx="0">
            <a:schemeClr val="accent2"/>
          </a:effectRef>
          <a:fontRef idx="minor">
            <a:schemeClr val="tx1"/>
          </a:fontRef>
        </p:style>
      </p:cxnSp>
      <p:sp>
        <p:nvSpPr>
          <p:cNvPr id="12" name="TextBox 11"/>
          <p:cNvSpPr txBox="1"/>
          <p:nvPr/>
        </p:nvSpPr>
        <p:spPr>
          <a:xfrm>
            <a:off x="1586753" y="5294261"/>
            <a:ext cx="3039035" cy="646331"/>
          </a:xfrm>
          <a:prstGeom prst="rect">
            <a:avLst/>
          </a:prstGeom>
          <a:noFill/>
        </p:spPr>
        <p:txBody>
          <a:bodyPr wrap="square" rtlCol="0">
            <a:spAutoFit/>
          </a:bodyPr>
          <a:lstStyle/>
          <a:p>
            <a:r>
              <a:rPr lang="en-IE" altLang="en-US" sz="900" dirty="0"/>
              <a:t>Before starting, click the settings tab and click </a:t>
            </a:r>
            <a:r>
              <a:rPr lang="en-IE" altLang="en-US" sz="900" dirty="0"/>
              <a:t>‘show additional inputs’ under expert mode</a:t>
            </a:r>
          </a:p>
          <a:p>
            <a:endParaRPr lang="en-GB" dirty="0"/>
          </a:p>
        </p:txBody>
      </p:sp>
      <p:cxnSp>
        <p:nvCxnSpPr>
          <p:cNvPr id="18" name="Straight Arrow Connector 17"/>
          <p:cNvCxnSpPr/>
          <p:nvPr/>
        </p:nvCxnSpPr>
        <p:spPr>
          <a:xfrm flipV="1">
            <a:off x="3747247" y="2852313"/>
            <a:ext cx="3917577" cy="2441948"/>
          </a:xfrm>
          <a:prstGeom prst="straightConnector1">
            <a:avLst/>
          </a:prstGeom>
          <a:ln>
            <a:solidFill>
              <a:srgbClr val="FF0000"/>
            </a:solidFill>
            <a:tailEnd type="triangle"/>
          </a:ln>
        </p:spPr>
        <p:style>
          <a:lnRef idx="1">
            <a:schemeClr val="accent2"/>
          </a:lnRef>
          <a:fillRef idx="0">
            <a:schemeClr val="accent2"/>
          </a:fillRef>
          <a:effectRef idx="0">
            <a:schemeClr val="accent2"/>
          </a:effectRef>
          <a:fontRef idx="minor">
            <a:schemeClr val="tx1"/>
          </a:fontRef>
        </p:style>
      </p:cxnSp>
      <p:sp>
        <p:nvSpPr>
          <p:cNvPr id="22" name="Title 1"/>
          <p:cNvSpPr txBox="1">
            <a:spLocks/>
          </p:cNvSpPr>
          <p:nvPr/>
        </p:nvSpPr>
        <p:spPr>
          <a:xfrm>
            <a:off x="838200" y="365126"/>
            <a:ext cx="10515600" cy="818782"/>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US" sz="3200" u="sng" smtClean="0"/>
              <a:t>Presentation Screen when opening COMPASS:</a:t>
            </a:r>
            <a:endParaRPr lang="en-US" sz="3200" u="sng" dirty="0"/>
          </a:p>
        </p:txBody>
      </p:sp>
    </p:spTree>
    <p:extLst>
      <p:ext uri="{BB962C8B-B14F-4D97-AF65-F5344CB8AC3E}">
        <p14:creationId xmlns:p14="http://schemas.microsoft.com/office/powerpoint/2010/main" val="44948815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818782"/>
          </a:xfrm>
        </p:spPr>
        <p:txBody>
          <a:bodyPr>
            <a:normAutofit/>
          </a:bodyPr>
          <a:lstStyle/>
          <a:p>
            <a:pPr algn="ctr"/>
            <a:r>
              <a:rPr lang="en-US" sz="3200" u="sng" dirty="0" smtClean="0"/>
              <a:t>Presentation Screen when opening COMPASS:</a:t>
            </a:r>
            <a:endParaRPr lang="en-US" sz="3200" u="sng" dirty="0"/>
          </a:p>
        </p:txBody>
      </p:sp>
      <p:pic>
        <p:nvPicPr>
          <p:cNvPr id="4" name="Content Placeholder 3"/>
          <p:cNvPicPr>
            <a:picLocks noGrp="1" noChangeAspect="1"/>
          </p:cNvPicPr>
          <p:nvPr>
            <p:ph idx="1"/>
          </p:nvPr>
        </p:nvPicPr>
        <p:blipFill>
          <a:blip r:embed="rId2"/>
          <a:stretch>
            <a:fillRect/>
          </a:stretch>
        </p:blipFill>
        <p:spPr>
          <a:xfrm>
            <a:off x="1338457" y="1575359"/>
            <a:ext cx="9065932" cy="5099587"/>
          </a:xfrm>
          <a:prstGeom prst="rect">
            <a:avLst/>
          </a:prstGeom>
        </p:spPr>
      </p:pic>
      <p:sp>
        <p:nvSpPr>
          <p:cNvPr id="5" name="Oval 4"/>
          <p:cNvSpPr/>
          <p:nvPr/>
        </p:nvSpPr>
        <p:spPr>
          <a:xfrm>
            <a:off x="4885038" y="2199503"/>
            <a:ext cx="1482811" cy="881448"/>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p:cNvSpPr txBox="1"/>
          <p:nvPr/>
        </p:nvSpPr>
        <p:spPr>
          <a:xfrm>
            <a:off x="7440328" y="2473693"/>
            <a:ext cx="2435192" cy="369332"/>
          </a:xfrm>
          <a:prstGeom prst="rect">
            <a:avLst/>
          </a:prstGeom>
          <a:noFill/>
        </p:spPr>
        <p:txBody>
          <a:bodyPr wrap="square" rtlCol="0">
            <a:spAutoFit/>
          </a:bodyPr>
          <a:lstStyle/>
          <a:p>
            <a:r>
              <a:rPr lang="en-US" sz="900" dirty="0" smtClean="0"/>
              <a:t>Click on either Submersible or Surface depending on the kind of scheme</a:t>
            </a:r>
            <a:endParaRPr lang="en-US" sz="900" dirty="0"/>
          </a:p>
        </p:txBody>
      </p:sp>
      <p:sp>
        <p:nvSpPr>
          <p:cNvPr id="9" name="Oval 8"/>
          <p:cNvSpPr/>
          <p:nvPr/>
        </p:nvSpPr>
        <p:spPr>
          <a:xfrm>
            <a:off x="4885038" y="3799931"/>
            <a:ext cx="811731" cy="606757"/>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p:cNvSpPr txBox="1"/>
          <p:nvPr/>
        </p:nvSpPr>
        <p:spPr>
          <a:xfrm>
            <a:off x="5871423" y="4599560"/>
            <a:ext cx="2435192" cy="230832"/>
          </a:xfrm>
          <a:prstGeom prst="rect">
            <a:avLst/>
          </a:prstGeom>
          <a:noFill/>
        </p:spPr>
        <p:txBody>
          <a:bodyPr wrap="square" rtlCol="0">
            <a:spAutoFit/>
          </a:bodyPr>
          <a:lstStyle/>
          <a:p>
            <a:r>
              <a:rPr lang="en-US" sz="900" dirty="0" smtClean="0"/>
              <a:t>Useful webinars introducing COMPASS</a:t>
            </a:r>
            <a:endParaRPr lang="en-US" sz="900" dirty="0"/>
          </a:p>
        </p:txBody>
      </p:sp>
      <p:cxnSp>
        <p:nvCxnSpPr>
          <p:cNvPr id="13" name="Curved Connector 12"/>
          <p:cNvCxnSpPr>
            <a:stCxn id="9" idx="4"/>
            <a:endCxn id="11" idx="1"/>
          </p:cNvCxnSpPr>
          <p:nvPr/>
        </p:nvCxnSpPr>
        <p:spPr>
          <a:xfrm rot="16200000" flipH="1">
            <a:off x="5427019" y="4270572"/>
            <a:ext cx="308288" cy="580519"/>
          </a:xfrm>
          <a:prstGeom prst="curvedConnector2">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5" name="Curved Connector 14"/>
          <p:cNvCxnSpPr/>
          <p:nvPr/>
        </p:nvCxnSpPr>
        <p:spPr>
          <a:xfrm>
            <a:off x="5626443" y="2208242"/>
            <a:ext cx="1813885" cy="411837"/>
          </a:xfrm>
          <a:prstGeom prst="curvedConnector3">
            <a:avLst>
              <a:gd name="adj1" fmla="val 64327"/>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1337528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13527" y="105243"/>
            <a:ext cx="10515600" cy="501149"/>
          </a:xfrm>
        </p:spPr>
        <p:txBody>
          <a:bodyPr>
            <a:noAutofit/>
          </a:bodyPr>
          <a:lstStyle/>
          <a:p>
            <a:pPr algn="ctr"/>
            <a:r>
              <a:rPr lang="en-US" sz="3200" u="sng" dirty="0" smtClean="0"/>
              <a:t>Example for Submersible pump</a:t>
            </a:r>
            <a:endParaRPr lang="en-US" sz="3200" u="sng" dirty="0"/>
          </a:p>
        </p:txBody>
      </p:sp>
      <p:pic>
        <p:nvPicPr>
          <p:cNvPr id="6" name="Content Placeholder 5"/>
          <p:cNvPicPr>
            <a:picLocks noGrp="1" noChangeAspect="1"/>
          </p:cNvPicPr>
          <p:nvPr>
            <p:ph idx="1"/>
          </p:nvPr>
        </p:nvPicPr>
        <p:blipFill>
          <a:blip r:embed="rId2"/>
          <a:stretch>
            <a:fillRect/>
          </a:stretch>
        </p:blipFill>
        <p:spPr>
          <a:xfrm>
            <a:off x="336884" y="606392"/>
            <a:ext cx="11213431" cy="6082757"/>
          </a:xfrm>
          <a:prstGeom prst="rect">
            <a:avLst/>
          </a:prstGeom>
        </p:spPr>
      </p:pic>
      <p:sp>
        <p:nvSpPr>
          <p:cNvPr id="7" name="Oval 6"/>
          <p:cNvSpPr/>
          <p:nvPr/>
        </p:nvSpPr>
        <p:spPr>
          <a:xfrm>
            <a:off x="336884" y="2107933"/>
            <a:ext cx="1482811" cy="567892"/>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p:cNvSpPr txBox="1"/>
          <p:nvPr/>
        </p:nvSpPr>
        <p:spPr>
          <a:xfrm>
            <a:off x="2954955" y="1473907"/>
            <a:ext cx="1819176" cy="369332"/>
          </a:xfrm>
          <a:prstGeom prst="rect">
            <a:avLst/>
          </a:prstGeom>
          <a:noFill/>
        </p:spPr>
        <p:txBody>
          <a:bodyPr wrap="square" rtlCol="0">
            <a:spAutoFit/>
          </a:bodyPr>
          <a:lstStyle/>
          <a:p>
            <a:r>
              <a:rPr lang="en-US" sz="900" dirty="0" smtClean="0"/>
              <a:t>Select your location by introducing </a:t>
            </a:r>
          </a:p>
          <a:p>
            <a:r>
              <a:rPr lang="en-US" sz="900" dirty="0" smtClean="0"/>
              <a:t>Country and City OR GPS point</a:t>
            </a:r>
            <a:endParaRPr lang="en-US" sz="900" dirty="0"/>
          </a:p>
        </p:txBody>
      </p:sp>
      <p:cxnSp>
        <p:nvCxnSpPr>
          <p:cNvPr id="10" name="Curved Connector 9"/>
          <p:cNvCxnSpPr>
            <a:endCxn id="9" idx="1"/>
          </p:cNvCxnSpPr>
          <p:nvPr/>
        </p:nvCxnSpPr>
        <p:spPr>
          <a:xfrm flipV="1">
            <a:off x="1819695" y="1658573"/>
            <a:ext cx="1135260" cy="685816"/>
          </a:xfrm>
          <a:prstGeom prst="curvedConnector3">
            <a:avLst>
              <a:gd name="adj1" fmla="val 50000"/>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5" name="Curved Connector 14"/>
          <p:cNvCxnSpPr>
            <a:endCxn id="33" idx="1"/>
          </p:cNvCxnSpPr>
          <p:nvPr/>
        </p:nvCxnSpPr>
        <p:spPr>
          <a:xfrm>
            <a:off x="701620" y="3718821"/>
            <a:ext cx="2253334" cy="910982"/>
          </a:xfrm>
          <a:prstGeom prst="curvedConnector3">
            <a:avLst>
              <a:gd name="adj1" fmla="val 50000"/>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6" name="Curved Connector 15"/>
          <p:cNvCxnSpPr>
            <a:stCxn id="21" idx="5"/>
          </p:cNvCxnSpPr>
          <p:nvPr/>
        </p:nvCxnSpPr>
        <p:spPr>
          <a:xfrm rot="16200000" flipH="1">
            <a:off x="1704643" y="2698890"/>
            <a:ext cx="497646" cy="1948653"/>
          </a:xfrm>
          <a:prstGeom prst="curvedConnector2">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7" name="Curved Connector 16"/>
          <p:cNvCxnSpPr/>
          <p:nvPr/>
        </p:nvCxnSpPr>
        <p:spPr>
          <a:xfrm flipV="1">
            <a:off x="1634625" y="3165706"/>
            <a:ext cx="491431" cy="137333"/>
          </a:xfrm>
          <a:prstGeom prst="curvedConnector3">
            <a:avLst>
              <a:gd name="adj1" fmla="val 50000"/>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8" name="Curved Connector 17"/>
          <p:cNvCxnSpPr>
            <a:endCxn id="22" idx="1"/>
          </p:cNvCxnSpPr>
          <p:nvPr/>
        </p:nvCxnSpPr>
        <p:spPr>
          <a:xfrm rot="5400000" flipH="1" flipV="1">
            <a:off x="1808462" y="2587778"/>
            <a:ext cx="405026" cy="382560"/>
          </a:xfrm>
          <a:prstGeom prst="curvedConnector2">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9" name="Oval 18"/>
          <p:cNvSpPr/>
          <p:nvPr/>
        </p:nvSpPr>
        <p:spPr>
          <a:xfrm>
            <a:off x="336884" y="2772479"/>
            <a:ext cx="1482811" cy="441248"/>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Oval 19"/>
          <p:cNvSpPr/>
          <p:nvPr/>
        </p:nvSpPr>
        <p:spPr>
          <a:xfrm>
            <a:off x="1078289" y="3176974"/>
            <a:ext cx="556336" cy="258356"/>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Oval 20"/>
          <p:cNvSpPr/>
          <p:nvPr/>
        </p:nvSpPr>
        <p:spPr>
          <a:xfrm>
            <a:off x="315909" y="3182544"/>
            <a:ext cx="777024" cy="283345"/>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TextBox 21"/>
          <p:cNvSpPr txBox="1"/>
          <p:nvPr/>
        </p:nvSpPr>
        <p:spPr>
          <a:xfrm>
            <a:off x="2202255" y="2391879"/>
            <a:ext cx="2435192" cy="369332"/>
          </a:xfrm>
          <a:prstGeom prst="rect">
            <a:avLst/>
          </a:prstGeom>
          <a:noFill/>
        </p:spPr>
        <p:txBody>
          <a:bodyPr wrap="square" rtlCol="0">
            <a:spAutoFit/>
          </a:bodyPr>
          <a:lstStyle/>
          <a:p>
            <a:r>
              <a:rPr lang="en-US" sz="900" dirty="0" smtClean="0"/>
              <a:t>Leave the system to suggest the best performing angles for solar panel installation</a:t>
            </a:r>
            <a:endParaRPr lang="en-US" sz="900" dirty="0"/>
          </a:p>
        </p:txBody>
      </p:sp>
      <p:sp>
        <p:nvSpPr>
          <p:cNvPr id="25" name="TextBox 24"/>
          <p:cNvSpPr txBox="1"/>
          <p:nvPr/>
        </p:nvSpPr>
        <p:spPr>
          <a:xfrm>
            <a:off x="2126056" y="2924879"/>
            <a:ext cx="2435192" cy="646331"/>
          </a:xfrm>
          <a:prstGeom prst="rect">
            <a:avLst/>
          </a:prstGeom>
          <a:noFill/>
        </p:spPr>
        <p:txBody>
          <a:bodyPr wrap="square" rtlCol="0">
            <a:spAutoFit/>
          </a:bodyPr>
          <a:lstStyle/>
          <a:p>
            <a:r>
              <a:rPr lang="en-US" sz="900" dirty="0" smtClean="0"/>
              <a:t>Motor cable length =Typically pump installation depth+20 meters. Make your best guess in case you don’t know yet pump depth, as Motor cable length has little influence </a:t>
            </a:r>
            <a:endParaRPr lang="en-US" sz="900" dirty="0"/>
          </a:p>
        </p:txBody>
      </p:sp>
      <p:sp>
        <p:nvSpPr>
          <p:cNvPr id="28" name="Oval 27"/>
          <p:cNvSpPr/>
          <p:nvPr/>
        </p:nvSpPr>
        <p:spPr>
          <a:xfrm>
            <a:off x="380186" y="4868503"/>
            <a:ext cx="924241" cy="301912"/>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Oval 28"/>
          <p:cNvSpPr/>
          <p:nvPr/>
        </p:nvSpPr>
        <p:spPr>
          <a:xfrm>
            <a:off x="434590" y="3465889"/>
            <a:ext cx="534061" cy="246602"/>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Oval 29"/>
          <p:cNvSpPr/>
          <p:nvPr/>
        </p:nvSpPr>
        <p:spPr>
          <a:xfrm>
            <a:off x="372451" y="3849763"/>
            <a:ext cx="846593" cy="612890"/>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TextBox 30"/>
          <p:cNvSpPr txBox="1"/>
          <p:nvPr/>
        </p:nvSpPr>
        <p:spPr>
          <a:xfrm>
            <a:off x="2907633" y="3716121"/>
            <a:ext cx="2718810" cy="507831"/>
          </a:xfrm>
          <a:prstGeom prst="rect">
            <a:avLst/>
          </a:prstGeom>
          <a:noFill/>
        </p:spPr>
        <p:txBody>
          <a:bodyPr wrap="square" rtlCol="0">
            <a:spAutoFit/>
          </a:bodyPr>
          <a:lstStyle/>
          <a:p>
            <a:r>
              <a:rPr lang="en-US" sz="900" dirty="0" smtClean="0"/>
              <a:t>Lost due to panels being covered with dust. If in dusty environment with little possibility to clean panels regularly, dirt lost=10%. Otherwise leave it at 5%.</a:t>
            </a:r>
            <a:endParaRPr lang="en-US" sz="900" dirty="0"/>
          </a:p>
        </p:txBody>
      </p:sp>
      <p:sp>
        <p:nvSpPr>
          <p:cNvPr id="33" name="TextBox 32"/>
          <p:cNvSpPr txBox="1"/>
          <p:nvPr/>
        </p:nvSpPr>
        <p:spPr>
          <a:xfrm>
            <a:off x="2954954" y="4445137"/>
            <a:ext cx="2868329" cy="369332"/>
          </a:xfrm>
          <a:prstGeom prst="rect">
            <a:avLst/>
          </a:prstGeom>
          <a:noFill/>
        </p:spPr>
        <p:txBody>
          <a:bodyPr wrap="square" rtlCol="0">
            <a:spAutoFit/>
          </a:bodyPr>
          <a:lstStyle/>
          <a:p>
            <a:r>
              <a:rPr lang="en-US" sz="900" dirty="0" smtClean="0"/>
              <a:t>Only relevant if you are pumping hot water, as it wont refrigerate the pump properly. Otherwise, leave it at 25C</a:t>
            </a:r>
            <a:endParaRPr lang="en-US" sz="900" dirty="0"/>
          </a:p>
        </p:txBody>
      </p:sp>
      <p:sp>
        <p:nvSpPr>
          <p:cNvPr id="36" name="TextBox 35"/>
          <p:cNvSpPr txBox="1"/>
          <p:nvPr/>
        </p:nvSpPr>
        <p:spPr>
          <a:xfrm>
            <a:off x="6623084" y="4734083"/>
            <a:ext cx="2718810" cy="507831"/>
          </a:xfrm>
          <a:prstGeom prst="rect">
            <a:avLst/>
          </a:prstGeom>
          <a:noFill/>
        </p:spPr>
        <p:txBody>
          <a:bodyPr wrap="square" rtlCol="0">
            <a:spAutoFit/>
          </a:bodyPr>
          <a:lstStyle/>
          <a:p>
            <a:r>
              <a:rPr lang="en-US" sz="900" dirty="0" smtClean="0"/>
              <a:t>If you don’t know Total Dynamic Head of your system, tick on Pipe Length and fill the information to the best of your knowledge (see next slide)</a:t>
            </a:r>
            <a:endParaRPr lang="en-US" sz="900" dirty="0"/>
          </a:p>
        </p:txBody>
      </p:sp>
      <p:cxnSp>
        <p:nvCxnSpPr>
          <p:cNvPr id="37" name="Curved Connector 36"/>
          <p:cNvCxnSpPr>
            <a:stCxn id="30" idx="4"/>
          </p:cNvCxnSpPr>
          <p:nvPr/>
        </p:nvCxnSpPr>
        <p:spPr>
          <a:xfrm rot="16200000" flipH="1">
            <a:off x="3492817" y="1765584"/>
            <a:ext cx="507831" cy="5901968"/>
          </a:xfrm>
          <a:prstGeom prst="curvedConnector2">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44" name="Curved Connector 43"/>
          <p:cNvCxnSpPr/>
          <p:nvPr/>
        </p:nvCxnSpPr>
        <p:spPr>
          <a:xfrm rot="16200000" flipH="1">
            <a:off x="4001496" y="2356100"/>
            <a:ext cx="507831" cy="5901968"/>
          </a:xfrm>
          <a:prstGeom prst="curvedConnector2">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45" name="TextBox 44"/>
          <p:cNvSpPr txBox="1"/>
          <p:nvPr/>
        </p:nvSpPr>
        <p:spPr>
          <a:xfrm>
            <a:off x="7112368" y="5445583"/>
            <a:ext cx="2718810" cy="230832"/>
          </a:xfrm>
          <a:prstGeom prst="rect">
            <a:avLst/>
          </a:prstGeom>
          <a:noFill/>
        </p:spPr>
        <p:txBody>
          <a:bodyPr wrap="square" rtlCol="0">
            <a:spAutoFit/>
          </a:bodyPr>
          <a:lstStyle/>
          <a:p>
            <a:r>
              <a:rPr lang="en-US" sz="900" dirty="0" smtClean="0"/>
              <a:t>State daily needs of water in terms of m3</a:t>
            </a:r>
            <a:endParaRPr lang="en-US" sz="900" dirty="0"/>
          </a:p>
        </p:txBody>
      </p:sp>
      <p:sp>
        <p:nvSpPr>
          <p:cNvPr id="46" name="Oval 45"/>
          <p:cNvSpPr/>
          <p:nvPr/>
        </p:nvSpPr>
        <p:spPr>
          <a:xfrm>
            <a:off x="225908" y="5170415"/>
            <a:ext cx="1408717" cy="275168"/>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47" name="Curved Connector 46"/>
          <p:cNvCxnSpPr/>
          <p:nvPr/>
        </p:nvCxnSpPr>
        <p:spPr>
          <a:xfrm rot="16200000" flipH="1">
            <a:off x="4286597" y="2663370"/>
            <a:ext cx="507831" cy="5901968"/>
          </a:xfrm>
          <a:prstGeom prst="curvedConnector2">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48" name="TextBox 47"/>
          <p:cNvSpPr txBox="1"/>
          <p:nvPr/>
        </p:nvSpPr>
        <p:spPr>
          <a:xfrm>
            <a:off x="7384736" y="5761560"/>
            <a:ext cx="2827668" cy="646331"/>
          </a:xfrm>
          <a:prstGeom prst="rect">
            <a:avLst/>
          </a:prstGeom>
          <a:noFill/>
        </p:spPr>
        <p:txBody>
          <a:bodyPr wrap="square" rtlCol="0">
            <a:spAutoFit/>
          </a:bodyPr>
          <a:lstStyle/>
          <a:p>
            <a:r>
              <a:rPr lang="en-US" sz="900" dirty="0" smtClean="0"/>
              <a:t>If want to ensure the Required Daily Output of water is supplied even during months with least Sun (i.e. winter or rainy seasons) choose the option ‘Sizing for month with least output’. Otherwise choose ‘Average month’</a:t>
            </a:r>
            <a:endParaRPr lang="en-US" sz="900" dirty="0"/>
          </a:p>
        </p:txBody>
      </p:sp>
      <p:sp>
        <p:nvSpPr>
          <p:cNvPr id="49" name="Oval 48"/>
          <p:cNvSpPr/>
          <p:nvPr/>
        </p:nvSpPr>
        <p:spPr>
          <a:xfrm>
            <a:off x="315909" y="5450492"/>
            <a:ext cx="967544" cy="339387"/>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50" name="Curved Connector 49"/>
          <p:cNvCxnSpPr/>
          <p:nvPr/>
        </p:nvCxnSpPr>
        <p:spPr>
          <a:xfrm>
            <a:off x="754646" y="5804376"/>
            <a:ext cx="1969306" cy="237667"/>
          </a:xfrm>
          <a:prstGeom prst="curvedConnector3">
            <a:avLst>
              <a:gd name="adj1" fmla="val 50000"/>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52" name="TextBox 51"/>
          <p:cNvSpPr txBox="1"/>
          <p:nvPr/>
        </p:nvSpPr>
        <p:spPr>
          <a:xfrm>
            <a:off x="2680199" y="5804376"/>
            <a:ext cx="2718810" cy="646331"/>
          </a:xfrm>
          <a:prstGeom prst="rect">
            <a:avLst/>
          </a:prstGeom>
          <a:noFill/>
        </p:spPr>
        <p:txBody>
          <a:bodyPr wrap="square" rtlCol="0">
            <a:spAutoFit/>
          </a:bodyPr>
          <a:lstStyle/>
          <a:p>
            <a:r>
              <a:rPr lang="en-US" sz="900" dirty="0" smtClean="0"/>
              <a:t>If you have made a pumping test, introduce here the Safe Yield of the borehole (the maximum amount of water that can be pumped without drying the borehole).</a:t>
            </a:r>
            <a:endParaRPr lang="en-US" sz="900" dirty="0"/>
          </a:p>
        </p:txBody>
      </p:sp>
    </p:spTree>
    <p:extLst>
      <p:ext uri="{BB962C8B-B14F-4D97-AF65-F5344CB8AC3E}">
        <p14:creationId xmlns:p14="http://schemas.microsoft.com/office/powerpoint/2010/main" val="48759191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3444" y="205946"/>
            <a:ext cx="10515600" cy="710385"/>
          </a:xfrm>
        </p:spPr>
        <p:txBody>
          <a:bodyPr>
            <a:normAutofit fontScale="90000"/>
          </a:bodyPr>
          <a:lstStyle/>
          <a:p>
            <a:pPr algn="ctr"/>
            <a:r>
              <a:rPr lang="en-US" sz="3200" u="sng" dirty="0" smtClean="0"/>
              <a:t>In case Total Dynamic Head is not known, </a:t>
            </a:r>
            <a:r>
              <a:rPr lang="en-US" sz="3200" u="sng" dirty="0"/>
              <a:t>t</a:t>
            </a:r>
            <a:r>
              <a:rPr lang="en-US" sz="3200" u="sng" dirty="0" smtClean="0"/>
              <a:t>ick on Pipe length and fill the 3 boxes to the best of your knowledge.</a:t>
            </a:r>
            <a:endParaRPr lang="en-US" sz="3200" u="sng" dirty="0"/>
          </a:p>
        </p:txBody>
      </p:sp>
      <p:pic>
        <p:nvPicPr>
          <p:cNvPr id="4" name="Content Placeholder 3"/>
          <p:cNvPicPr>
            <a:picLocks noGrp="1" noChangeAspect="1"/>
          </p:cNvPicPr>
          <p:nvPr>
            <p:ph idx="1"/>
          </p:nvPr>
        </p:nvPicPr>
        <p:blipFill>
          <a:blip r:embed="rId2"/>
          <a:stretch>
            <a:fillRect/>
          </a:stretch>
        </p:blipFill>
        <p:spPr>
          <a:xfrm>
            <a:off x="552851" y="1005016"/>
            <a:ext cx="10222242" cy="5750011"/>
          </a:xfrm>
          <a:prstGeom prst="rect">
            <a:avLst/>
          </a:prstGeom>
        </p:spPr>
      </p:pic>
      <p:sp>
        <p:nvSpPr>
          <p:cNvPr id="5" name="Oval 4"/>
          <p:cNvSpPr/>
          <p:nvPr/>
        </p:nvSpPr>
        <p:spPr>
          <a:xfrm>
            <a:off x="1729945" y="4799829"/>
            <a:ext cx="263611" cy="258356"/>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Oval 5"/>
          <p:cNvSpPr/>
          <p:nvPr/>
        </p:nvSpPr>
        <p:spPr>
          <a:xfrm>
            <a:off x="735321" y="4569865"/>
            <a:ext cx="556336" cy="146449"/>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Oval 6"/>
          <p:cNvSpPr/>
          <p:nvPr/>
        </p:nvSpPr>
        <p:spPr>
          <a:xfrm>
            <a:off x="661742" y="4199602"/>
            <a:ext cx="556336" cy="258356"/>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p:cNvSpPr/>
          <p:nvPr/>
        </p:nvSpPr>
        <p:spPr>
          <a:xfrm>
            <a:off x="630918" y="4457958"/>
            <a:ext cx="177981" cy="152400"/>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9" name="Curved Connector 8"/>
          <p:cNvCxnSpPr/>
          <p:nvPr/>
        </p:nvCxnSpPr>
        <p:spPr>
          <a:xfrm flipV="1">
            <a:off x="4684008" y="5058185"/>
            <a:ext cx="2647671" cy="243836"/>
          </a:xfrm>
          <a:prstGeom prst="curvedConnector3">
            <a:avLst>
              <a:gd name="adj1" fmla="val 50000"/>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0" name="Curved Connector 9"/>
          <p:cNvCxnSpPr>
            <a:endCxn id="16" idx="1"/>
          </p:cNvCxnSpPr>
          <p:nvPr/>
        </p:nvCxnSpPr>
        <p:spPr>
          <a:xfrm>
            <a:off x="1996867" y="4992667"/>
            <a:ext cx="357788" cy="273267"/>
          </a:xfrm>
          <a:prstGeom prst="curvedConnector3">
            <a:avLst>
              <a:gd name="adj1" fmla="val 50000"/>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1" name="Curved Connector 10"/>
          <p:cNvCxnSpPr>
            <a:endCxn id="14" idx="1"/>
          </p:cNvCxnSpPr>
          <p:nvPr/>
        </p:nvCxnSpPr>
        <p:spPr>
          <a:xfrm flipV="1">
            <a:off x="1291657" y="4615163"/>
            <a:ext cx="918836" cy="27927"/>
          </a:xfrm>
          <a:prstGeom prst="curvedConnector3">
            <a:avLst>
              <a:gd name="adj1" fmla="val 50000"/>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2" name="Curved Connector 11"/>
          <p:cNvCxnSpPr/>
          <p:nvPr/>
        </p:nvCxnSpPr>
        <p:spPr>
          <a:xfrm flipV="1">
            <a:off x="1233838" y="3688425"/>
            <a:ext cx="861328" cy="640356"/>
          </a:xfrm>
          <a:prstGeom prst="curvedConnector3">
            <a:avLst>
              <a:gd name="adj1" fmla="val 50000"/>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3" name="TextBox 12"/>
          <p:cNvSpPr txBox="1"/>
          <p:nvPr/>
        </p:nvSpPr>
        <p:spPr>
          <a:xfrm>
            <a:off x="2095164" y="3434510"/>
            <a:ext cx="2089658" cy="507831"/>
          </a:xfrm>
          <a:prstGeom prst="rect">
            <a:avLst/>
          </a:prstGeom>
          <a:noFill/>
        </p:spPr>
        <p:txBody>
          <a:bodyPr wrap="square" rtlCol="0">
            <a:spAutoFit/>
          </a:bodyPr>
          <a:lstStyle/>
          <a:p>
            <a:r>
              <a:rPr lang="en-US" sz="900" dirty="0" smtClean="0"/>
              <a:t>Vertical height from the dynamic water level to the highest point of delivery (not to be mistaken with static water level).</a:t>
            </a:r>
            <a:endParaRPr lang="en-US" sz="900" dirty="0"/>
          </a:p>
        </p:txBody>
      </p:sp>
      <p:sp>
        <p:nvSpPr>
          <p:cNvPr id="14" name="TextBox 13"/>
          <p:cNvSpPr txBox="1"/>
          <p:nvPr/>
        </p:nvSpPr>
        <p:spPr>
          <a:xfrm>
            <a:off x="2210493" y="4430497"/>
            <a:ext cx="1677766" cy="369332"/>
          </a:xfrm>
          <a:prstGeom prst="rect">
            <a:avLst/>
          </a:prstGeom>
          <a:noFill/>
        </p:spPr>
        <p:txBody>
          <a:bodyPr wrap="square" rtlCol="0">
            <a:spAutoFit/>
          </a:bodyPr>
          <a:lstStyle/>
          <a:p>
            <a:r>
              <a:rPr lang="en-US" sz="900" dirty="0" smtClean="0"/>
              <a:t>Length of pipe from pump outlet to pump to inlet of tank.</a:t>
            </a:r>
            <a:endParaRPr lang="en-US" sz="900" dirty="0"/>
          </a:p>
        </p:txBody>
      </p:sp>
      <p:sp>
        <p:nvSpPr>
          <p:cNvPr id="16" name="TextBox 15"/>
          <p:cNvSpPr txBox="1"/>
          <p:nvPr/>
        </p:nvSpPr>
        <p:spPr>
          <a:xfrm>
            <a:off x="2354655" y="4873519"/>
            <a:ext cx="2435192" cy="784830"/>
          </a:xfrm>
          <a:prstGeom prst="rect">
            <a:avLst/>
          </a:prstGeom>
          <a:noFill/>
        </p:spPr>
        <p:txBody>
          <a:bodyPr wrap="square" rtlCol="0">
            <a:spAutoFit/>
          </a:bodyPr>
          <a:lstStyle/>
          <a:p>
            <a:r>
              <a:rPr lang="en-US" sz="900" dirty="0" smtClean="0"/>
              <a:t>To fill Pipe Type, click on ‘+’, then choose from the displayed ‘Pipe type Menu’ the closest definition to your pipe. In case of doubt, choose the worst case scenario (‘steel, slightly rusty and incrusted’ with Pipe roughness of 0.400).</a:t>
            </a:r>
            <a:endParaRPr lang="en-US" sz="900" dirty="0"/>
          </a:p>
        </p:txBody>
      </p:sp>
    </p:spTree>
    <p:extLst>
      <p:ext uri="{BB962C8B-B14F-4D97-AF65-F5344CB8AC3E}">
        <p14:creationId xmlns:p14="http://schemas.microsoft.com/office/powerpoint/2010/main" val="5936414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Content Placeholder 9"/>
          <p:cNvPicPr>
            <a:picLocks noGrp="1" noChangeAspect="1"/>
          </p:cNvPicPr>
          <p:nvPr>
            <p:ph idx="1"/>
          </p:nvPr>
        </p:nvPicPr>
        <p:blipFill>
          <a:blip r:embed="rId2"/>
          <a:stretch>
            <a:fillRect/>
          </a:stretch>
        </p:blipFill>
        <p:spPr>
          <a:xfrm>
            <a:off x="609599" y="980776"/>
            <a:ext cx="11110763" cy="5849153"/>
          </a:xfrm>
          <a:prstGeom prst="rect">
            <a:avLst/>
          </a:prstGeom>
        </p:spPr>
      </p:pic>
      <p:sp>
        <p:nvSpPr>
          <p:cNvPr id="2" name="Title 1"/>
          <p:cNvSpPr>
            <a:spLocks noGrp="1"/>
          </p:cNvSpPr>
          <p:nvPr>
            <p:ph type="title"/>
          </p:nvPr>
        </p:nvSpPr>
        <p:spPr>
          <a:xfrm>
            <a:off x="346509" y="124495"/>
            <a:ext cx="11636944" cy="924660"/>
          </a:xfrm>
        </p:spPr>
        <p:txBody>
          <a:bodyPr>
            <a:noAutofit/>
          </a:bodyPr>
          <a:lstStyle/>
          <a:p>
            <a:pPr algn="ctr"/>
            <a:r>
              <a:rPr lang="en-US" sz="3200" u="sng" dirty="0" smtClean="0"/>
              <a:t>Click ‘Calculate’ and see </a:t>
            </a:r>
            <a:r>
              <a:rPr lang="en-US" sz="3200" u="sng" dirty="0" err="1" smtClean="0"/>
              <a:t>whther</a:t>
            </a:r>
            <a:r>
              <a:rPr lang="en-US" sz="3200" u="sng" dirty="0" smtClean="0"/>
              <a:t> your water needs are covered.</a:t>
            </a:r>
            <a:endParaRPr lang="en-US" sz="3200" u="sng" dirty="0"/>
          </a:p>
        </p:txBody>
      </p:sp>
      <p:sp>
        <p:nvSpPr>
          <p:cNvPr id="5" name="Oval 4"/>
          <p:cNvSpPr/>
          <p:nvPr/>
        </p:nvSpPr>
        <p:spPr>
          <a:xfrm>
            <a:off x="8807591" y="2376789"/>
            <a:ext cx="307534" cy="308660"/>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Oval 5"/>
          <p:cNvSpPr/>
          <p:nvPr/>
        </p:nvSpPr>
        <p:spPr>
          <a:xfrm>
            <a:off x="4782498" y="2260333"/>
            <a:ext cx="290016" cy="272314"/>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Oval 6"/>
          <p:cNvSpPr/>
          <p:nvPr/>
        </p:nvSpPr>
        <p:spPr>
          <a:xfrm>
            <a:off x="8376320" y="2599582"/>
            <a:ext cx="284075" cy="320121"/>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p:cNvSpPr/>
          <p:nvPr/>
        </p:nvSpPr>
        <p:spPr>
          <a:xfrm>
            <a:off x="4041092" y="4243135"/>
            <a:ext cx="4477266" cy="2321293"/>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Box 11"/>
          <p:cNvSpPr txBox="1"/>
          <p:nvPr/>
        </p:nvSpPr>
        <p:spPr>
          <a:xfrm>
            <a:off x="9750392" y="3660668"/>
            <a:ext cx="1872634" cy="369332"/>
          </a:xfrm>
          <a:prstGeom prst="rect">
            <a:avLst/>
          </a:prstGeom>
          <a:noFill/>
        </p:spPr>
        <p:txBody>
          <a:bodyPr wrap="square" rtlCol="0">
            <a:spAutoFit/>
          </a:bodyPr>
          <a:lstStyle/>
          <a:p>
            <a:r>
              <a:rPr lang="en-US" sz="900" dirty="0" smtClean="0"/>
              <a:t>Daily water pumped in an average day during the year</a:t>
            </a:r>
            <a:endParaRPr lang="en-US" sz="900" dirty="0"/>
          </a:p>
        </p:txBody>
      </p:sp>
      <p:sp>
        <p:nvSpPr>
          <p:cNvPr id="13" name="TextBox 12"/>
          <p:cNvSpPr txBox="1"/>
          <p:nvPr/>
        </p:nvSpPr>
        <p:spPr>
          <a:xfrm>
            <a:off x="7524288" y="1545720"/>
            <a:ext cx="3910524" cy="507831"/>
          </a:xfrm>
          <a:prstGeom prst="rect">
            <a:avLst/>
          </a:prstGeom>
          <a:noFill/>
        </p:spPr>
        <p:txBody>
          <a:bodyPr wrap="square" rtlCol="0">
            <a:spAutoFit/>
          </a:bodyPr>
          <a:lstStyle/>
          <a:p>
            <a:r>
              <a:rPr lang="en-US" sz="900" dirty="0" smtClean="0"/>
              <a:t>62m3/day during December, which is the month with least output for our location. As it is higher than the Daily Required Output introduced (60m3/day), it means this system will provide all the water needed all the year round.</a:t>
            </a:r>
            <a:endParaRPr lang="en-US" sz="900" dirty="0"/>
          </a:p>
        </p:txBody>
      </p:sp>
      <p:sp>
        <p:nvSpPr>
          <p:cNvPr id="15" name="TextBox 14"/>
          <p:cNvSpPr txBox="1"/>
          <p:nvPr/>
        </p:nvSpPr>
        <p:spPr>
          <a:xfrm>
            <a:off x="9007987" y="5175922"/>
            <a:ext cx="2532703" cy="507831"/>
          </a:xfrm>
          <a:prstGeom prst="rect">
            <a:avLst/>
          </a:prstGeom>
          <a:noFill/>
        </p:spPr>
        <p:txBody>
          <a:bodyPr wrap="square" rtlCol="0">
            <a:spAutoFit/>
          </a:bodyPr>
          <a:lstStyle/>
          <a:p>
            <a:r>
              <a:rPr lang="en-US" sz="900" dirty="0" smtClean="0"/>
              <a:t>This is an example of m3 pumped per hour in an average day. Pump will start running at 9:00h and will pump 8.1m3/h through 15:00h for 6.8m3/h</a:t>
            </a:r>
            <a:endParaRPr lang="en-US" sz="900" dirty="0"/>
          </a:p>
        </p:txBody>
      </p:sp>
      <p:sp>
        <p:nvSpPr>
          <p:cNvPr id="17" name="TextBox 16"/>
          <p:cNvSpPr txBox="1"/>
          <p:nvPr/>
        </p:nvSpPr>
        <p:spPr>
          <a:xfrm>
            <a:off x="5072514" y="2025425"/>
            <a:ext cx="2666112" cy="230832"/>
          </a:xfrm>
          <a:prstGeom prst="rect">
            <a:avLst/>
          </a:prstGeom>
          <a:noFill/>
        </p:spPr>
        <p:txBody>
          <a:bodyPr wrap="square" rtlCol="0">
            <a:spAutoFit/>
          </a:bodyPr>
          <a:lstStyle/>
          <a:p>
            <a:r>
              <a:rPr lang="en-US" sz="900" dirty="0" smtClean="0"/>
              <a:t>   Daily water pumped in m3 during April</a:t>
            </a:r>
            <a:endParaRPr lang="en-US" sz="900" dirty="0"/>
          </a:p>
        </p:txBody>
      </p:sp>
      <p:cxnSp>
        <p:nvCxnSpPr>
          <p:cNvPr id="18" name="Curved Connector 17"/>
          <p:cNvCxnSpPr/>
          <p:nvPr/>
        </p:nvCxnSpPr>
        <p:spPr>
          <a:xfrm flipV="1">
            <a:off x="4923367" y="2140186"/>
            <a:ext cx="297876" cy="121812"/>
          </a:xfrm>
          <a:prstGeom prst="curvedConnector3">
            <a:avLst>
              <a:gd name="adj1" fmla="val 50000"/>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9" name="Curved Connector 18"/>
          <p:cNvCxnSpPr>
            <a:endCxn id="13" idx="1"/>
          </p:cNvCxnSpPr>
          <p:nvPr/>
        </p:nvCxnSpPr>
        <p:spPr>
          <a:xfrm rot="10800000">
            <a:off x="7524289" y="1799637"/>
            <a:ext cx="1022945" cy="795519"/>
          </a:xfrm>
          <a:prstGeom prst="curvedConnector3">
            <a:avLst>
              <a:gd name="adj1" fmla="val 122347"/>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1" name="Curved Connector 20"/>
          <p:cNvCxnSpPr>
            <a:endCxn id="15" idx="1"/>
          </p:cNvCxnSpPr>
          <p:nvPr/>
        </p:nvCxnSpPr>
        <p:spPr>
          <a:xfrm>
            <a:off x="8518357" y="5328826"/>
            <a:ext cx="489630" cy="101012"/>
          </a:xfrm>
          <a:prstGeom prst="curvedConnector3">
            <a:avLst>
              <a:gd name="adj1" fmla="val 50000"/>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2" name="Curved Connector 21"/>
          <p:cNvCxnSpPr>
            <a:endCxn id="12" idx="1"/>
          </p:cNvCxnSpPr>
          <p:nvPr/>
        </p:nvCxnSpPr>
        <p:spPr>
          <a:xfrm rot="16200000" flipH="1">
            <a:off x="8779029" y="2873971"/>
            <a:ext cx="1153692" cy="789034"/>
          </a:xfrm>
          <a:prstGeom prst="curvedConnector2">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2613361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134120"/>
            <a:ext cx="10515600" cy="433772"/>
          </a:xfrm>
        </p:spPr>
        <p:txBody>
          <a:bodyPr>
            <a:normAutofit fontScale="90000"/>
          </a:bodyPr>
          <a:lstStyle/>
          <a:p>
            <a:r>
              <a:rPr lang="en-US" sz="3200" u="sng" dirty="0" smtClean="0"/>
              <a:t>Add/ remove solar panels and see how water output change</a:t>
            </a:r>
            <a:endParaRPr lang="en-US" sz="3200" u="sng" dirty="0"/>
          </a:p>
        </p:txBody>
      </p:sp>
      <p:pic>
        <p:nvPicPr>
          <p:cNvPr id="4" name="Content Placeholder 3"/>
          <p:cNvPicPr>
            <a:picLocks noGrp="1" noChangeAspect="1"/>
          </p:cNvPicPr>
          <p:nvPr>
            <p:ph idx="1"/>
          </p:nvPr>
        </p:nvPicPr>
        <p:blipFill>
          <a:blip r:embed="rId2"/>
          <a:stretch>
            <a:fillRect/>
          </a:stretch>
        </p:blipFill>
        <p:spPr>
          <a:xfrm>
            <a:off x="721189" y="705862"/>
            <a:ext cx="10749622" cy="6046662"/>
          </a:xfrm>
          <a:prstGeom prst="rect">
            <a:avLst/>
          </a:prstGeom>
        </p:spPr>
      </p:pic>
      <p:sp>
        <p:nvSpPr>
          <p:cNvPr id="5" name="Oval 4"/>
          <p:cNvSpPr/>
          <p:nvPr/>
        </p:nvSpPr>
        <p:spPr>
          <a:xfrm>
            <a:off x="1283939" y="1599101"/>
            <a:ext cx="371606" cy="316431"/>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 name="Curved Connector 5"/>
          <p:cNvCxnSpPr/>
          <p:nvPr/>
        </p:nvCxnSpPr>
        <p:spPr>
          <a:xfrm rot="16200000" flipH="1">
            <a:off x="1196003" y="2191651"/>
            <a:ext cx="1995507" cy="1448031"/>
          </a:xfrm>
          <a:prstGeom prst="curvedConnector3">
            <a:avLst>
              <a:gd name="adj1" fmla="val 50000"/>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7" name="TextBox 6"/>
          <p:cNvSpPr txBox="1"/>
          <p:nvPr/>
        </p:nvSpPr>
        <p:spPr>
          <a:xfrm>
            <a:off x="2318084" y="3913419"/>
            <a:ext cx="1872634" cy="507831"/>
          </a:xfrm>
          <a:prstGeom prst="rect">
            <a:avLst/>
          </a:prstGeom>
          <a:noFill/>
        </p:spPr>
        <p:txBody>
          <a:bodyPr wrap="square" rtlCol="0">
            <a:spAutoFit/>
          </a:bodyPr>
          <a:lstStyle/>
          <a:p>
            <a:r>
              <a:rPr lang="en-US" sz="900" dirty="0" smtClean="0"/>
              <a:t>By clicking report, system characteristics will be shown (pump, number of panels, </a:t>
            </a:r>
            <a:r>
              <a:rPr lang="en-US" sz="900" dirty="0" err="1" smtClean="0"/>
              <a:t>etc</a:t>
            </a:r>
            <a:r>
              <a:rPr lang="en-US" sz="900" dirty="0" smtClean="0"/>
              <a:t>)</a:t>
            </a:r>
            <a:endParaRPr lang="en-US" sz="900" dirty="0"/>
          </a:p>
        </p:txBody>
      </p:sp>
      <p:sp>
        <p:nvSpPr>
          <p:cNvPr id="8" name="Oval 7"/>
          <p:cNvSpPr/>
          <p:nvPr/>
        </p:nvSpPr>
        <p:spPr>
          <a:xfrm>
            <a:off x="2533619" y="1289785"/>
            <a:ext cx="371606" cy="173255"/>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p:cNvSpPr txBox="1"/>
          <p:nvPr/>
        </p:nvSpPr>
        <p:spPr>
          <a:xfrm>
            <a:off x="3911980" y="1583581"/>
            <a:ext cx="3821231" cy="646331"/>
          </a:xfrm>
          <a:prstGeom prst="rect">
            <a:avLst/>
          </a:prstGeom>
          <a:noFill/>
        </p:spPr>
        <p:txBody>
          <a:bodyPr wrap="square" rtlCol="0">
            <a:spAutoFit/>
          </a:bodyPr>
          <a:lstStyle/>
          <a:p>
            <a:r>
              <a:rPr lang="en-US" sz="900" dirty="0" smtClean="0"/>
              <a:t>By clicking the arrows up/down, number of solar panels can be increased/ decreased and water output will change </a:t>
            </a:r>
            <a:r>
              <a:rPr lang="en-US" sz="900" dirty="0" smtClean="0"/>
              <a:t>accordingly. </a:t>
            </a:r>
            <a:r>
              <a:rPr lang="en-IE" sz="900" dirty="0">
                <a:latin typeface="Calibri" panose="020F0502020204030204" pitchFamily="34" charset="0"/>
                <a:ea typeface="Calibri" panose="020F0502020204030204" pitchFamily="34" charset="0"/>
                <a:cs typeface="Times New Roman" panose="02020603050405020304" pitchFamily="18" charset="0"/>
              </a:rPr>
              <a:t>Often several solar panels can be removed without greatly impacting the output of the system whilst saving a significant amount of money. </a:t>
            </a:r>
            <a:endParaRPr lang="en-US" sz="900" dirty="0"/>
          </a:p>
        </p:txBody>
      </p:sp>
      <p:cxnSp>
        <p:nvCxnSpPr>
          <p:cNvPr id="10" name="Curved Connector 9"/>
          <p:cNvCxnSpPr>
            <a:endCxn id="9" idx="1"/>
          </p:cNvCxnSpPr>
          <p:nvPr/>
        </p:nvCxnSpPr>
        <p:spPr>
          <a:xfrm>
            <a:off x="2649753" y="1432382"/>
            <a:ext cx="1262227" cy="474365"/>
          </a:xfrm>
          <a:prstGeom prst="curvedConnector3">
            <a:avLst>
              <a:gd name="adj1" fmla="val 50000"/>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7928233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95618"/>
            <a:ext cx="10515600" cy="433772"/>
          </a:xfrm>
        </p:spPr>
        <p:txBody>
          <a:bodyPr>
            <a:normAutofit fontScale="90000"/>
          </a:bodyPr>
          <a:lstStyle/>
          <a:p>
            <a:r>
              <a:rPr lang="en-US" sz="3200" dirty="0" smtClean="0"/>
              <a:t>By Clicking Report, all data of proposed system will be shown</a:t>
            </a:r>
            <a:endParaRPr lang="en-US" sz="3200" dirty="0"/>
          </a:p>
        </p:txBody>
      </p:sp>
      <p:pic>
        <p:nvPicPr>
          <p:cNvPr id="4" name="Content Placeholder 3"/>
          <p:cNvPicPr>
            <a:picLocks noGrp="1" noChangeAspect="1"/>
          </p:cNvPicPr>
          <p:nvPr>
            <p:ph idx="1"/>
          </p:nvPr>
        </p:nvPicPr>
        <p:blipFill>
          <a:blip r:embed="rId2"/>
          <a:stretch>
            <a:fillRect/>
          </a:stretch>
        </p:blipFill>
        <p:spPr>
          <a:xfrm>
            <a:off x="518352" y="625642"/>
            <a:ext cx="10934299" cy="6150543"/>
          </a:xfrm>
          <a:prstGeom prst="rect">
            <a:avLst/>
          </a:prstGeom>
        </p:spPr>
      </p:pic>
      <p:sp>
        <p:nvSpPr>
          <p:cNvPr id="5" name="Oval 4"/>
          <p:cNvSpPr/>
          <p:nvPr/>
        </p:nvSpPr>
        <p:spPr>
          <a:xfrm>
            <a:off x="9403881" y="2079057"/>
            <a:ext cx="1289785" cy="298487"/>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 name="Curved Connector 5"/>
          <p:cNvCxnSpPr>
            <a:endCxn id="11" idx="1"/>
          </p:cNvCxnSpPr>
          <p:nvPr/>
        </p:nvCxnSpPr>
        <p:spPr>
          <a:xfrm flipV="1">
            <a:off x="1992428" y="5199168"/>
            <a:ext cx="7411453" cy="835073"/>
          </a:xfrm>
          <a:prstGeom prst="curvedConnector3">
            <a:avLst>
              <a:gd name="adj1" fmla="val 50000"/>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7" name="Curved Connector 6"/>
          <p:cNvCxnSpPr/>
          <p:nvPr/>
        </p:nvCxnSpPr>
        <p:spPr>
          <a:xfrm rot="5400000">
            <a:off x="9642229" y="2786538"/>
            <a:ext cx="813088" cy="12700"/>
          </a:xfrm>
          <a:prstGeom prst="curvedConnector3">
            <a:avLst>
              <a:gd name="adj1" fmla="val 50000"/>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8" name="Oval 7"/>
          <p:cNvSpPr/>
          <p:nvPr/>
        </p:nvSpPr>
        <p:spPr>
          <a:xfrm>
            <a:off x="518351" y="5600299"/>
            <a:ext cx="1474077" cy="867878"/>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p:cNvSpPr txBox="1"/>
          <p:nvPr/>
        </p:nvSpPr>
        <p:spPr>
          <a:xfrm>
            <a:off x="9306634" y="3193082"/>
            <a:ext cx="1872634" cy="369332"/>
          </a:xfrm>
          <a:prstGeom prst="rect">
            <a:avLst/>
          </a:prstGeom>
          <a:noFill/>
        </p:spPr>
        <p:txBody>
          <a:bodyPr wrap="square" rtlCol="0">
            <a:spAutoFit/>
          </a:bodyPr>
          <a:lstStyle/>
          <a:p>
            <a:r>
              <a:rPr lang="en-US" sz="900" dirty="0" smtClean="0"/>
              <a:t>5 pages showing different system data and drawings</a:t>
            </a:r>
            <a:endParaRPr lang="en-US" sz="900" dirty="0"/>
          </a:p>
        </p:txBody>
      </p:sp>
      <p:sp>
        <p:nvSpPr>
          <p:cNvPr id="11" name="TextBox 10"/>
          <p:cNvSpPr txBox="1"/>
          <p:nvPr/>
        </p:nvSpPr>
        <p:spPr>
          <a:xfrm>
            <a:off x="9403881" y="3975756"/>
            <a:ext cx="1872634" cy="2446824"/>
          </a:xfrm>
          <a:prstGeom prst="rect">
            <a:avLst/>
          </a:prstGeom>
          <a:noFill/>
        </p:spPr>
        <p:txBody>
          <a:bodyPr wrap="square" rtlCol="0">
            <a:spAutoFit/>
          </a:bodyPr>
          <a:lstStyle/>
          <a:p>
            <a:r>
              <a:rPr lang="en-US" sz="900" dirty="0" smtClean="0"/>
              <a:t>Tick, pump datasheet, module datasheet and then add/remove any accessories that you want to include </a:t>
            </a:r>
            <a:r>
              <a:rPr lang="en-US" sz="900" dirty="0" smtClean="0"/>
              <a:t>(water level sensors, water meters </a:t>
            </a:r>
            <a:r>
              <a:rPr lang="en-US" sz="900" dirty="0" err="1" smtClean="0"/>
              <a:t>etc</a:t>
            </a:r>
            <a:r>
              <a:rPr lang="en-US" sz="900" dirty="0" smtClean="0"/>
              <a:t>) </a:t>
            </a:r>
            <a:r>
              <a:rPr lang="en-US" sz="900" dirty="0" smtClean="0"/>
              <a:t>before producing the </a:t>
            </a:r>
            <a:r>
              <a:rPr lang="en-US" sz="900" dirty="0" smtClean="0"/>
              <a:t>report in .</a:t>
            </a:r>
            <a:r>
              <a:rPr lang="en-US" sz="900" dirty="0" smtClean="0"/>
              <a:t>pdf. </a:t>
            </a:r>
          </a:p>
          <a:p>
            <a:endParaRPr lang="en-US" sz="900" dirty="0"/>
          </a:p>
          <a:p>
            <a:r>
              <a:rPr lang="en-IE" sz="900" dirty="0"/>
              <a:t>You can then generate the pdf report which can be used for to build-up your BOQs and put in Purchase Requests. Solar systems are very specific, so you will generally need to get a waiver for the three quotations if you have used one particular distributor’s calculator.  </a:t>
            </a:r>
            <a:endParaRPr lang="en-GB" sz="900" dirty="0"/>
          </a:p>
          <a:p>
            <a:endParaRPr lang="en-US" sz="900" dirty="0"/>
          </a:p>
        </p:txBody>
      </p:sp>
    </p:spTree>
    <p:extLst>
      <p:ext uri="{BB962C8B-B14F-4D97-AF65-F5344CB8AC3E}">
        <p14:creationId xmlns:p14="http://schemas.microsoft.com/office/powerpoint/2010/main" val="13913579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u="sng" dirty="0" smtClean="0"/>
              <a:t>Additional resources </a:t>
            </a:r>
            <a:endParaRPr lang="en-US" u="sng" dirty="0"/>
          </a:p>
        </p:txBody>
      </p:sp>
      <p:sp>
        <p:nvSpPr>
          <p:cNvPr id="3" name="Content Placeholder 2"/>
          <p:cNvSpPr>
            <a:spLocks noGrp="1"/>
          </p:cNvSpPr>
          <p:nvPr>
            <p:ph idx="1"/>
          </p:nvPr>
        </p:nvSpPr>
        <p:spPr/>
        <p:txBody>
          <a:bodyPr>
            <a:normAutofit/>
          </a:bodyPr>
          <a:lstStyle/>
          <a:p>
            <a:pPr lvl="0"/>
            <a:r>
              <a:rPr lang="en-US" dirty="0" smtClean="0"/>
              <a:t>COMPASS video tutorials: </a:t>
            </a:r>
            <a:r>
              <a:rPr lang="en-US" u="sng" dirty="0" smtClean="0">
                <a:hlinkClick r:id="rId2"/>
              </a:rPr>
              <a:t>https://www.lorentz.de/en/partnernet/partner_program/partneracademy/webinar-recordings.html</a:t>
            </a:r>
            <a:endParaRPr lang="en-US" dirty="0" smtClean="0"/>
          </a:p>
          <a:p>
            <a:pPr lvl="0"/>
            <a:r>
              <a:rPr lang="en-US" dirty="0" smtClean="0"/>
              <a:t>Tender template for solar pumping tenders: </a:t>
            </a:r>
            <a:r>
              <a:rPr lang="en-US" u="sng" dirty="0" smtClean="0">
                <a:hlinkClick r:id="rId3"/>
              </a:rPr>
              <a:t>https://www.lorentz.de/en/partnernet/selling/tender.html</a:t>
            </a:r>
            <a:endParaRPr lang="en-US" dirty="0" smtClean="0"/>
          </a:p>
          <a:p>
            <a:pPr lvl="0"/>
            <a:r>
              <a:rPr lang="en-US" dirty="0" err="1" smtClean="0"/>
              <a:t>pumpScanner</a:t>
            </a:r>
            <a:r>
              <a:rPr lang="en-US" dirty="0" smtClean="0"/>
              <a:t> remote monitoring App for Android: </a:t>
            </a:r>
            <a:r>
              <a:rPr lang="en-US" u="sng" dirty="0" smtClean="0">
                <a:hlinkClick r:id="rId4"/>
              </a:rPr>
              <a:t>https://www.lorentz.de/en/partnernet/support/pumpscanner.html</a:t>
            </a:r>
            <a:endParaRPr lang="en-US" dirty="0" smtClean="0"/>
          </a:p>
          <a:p>
            <a:pPr lvl="0"/>
            <a:r>
              <a:rPr lang="en-US" dirty="0" smtClean="0"/>
              <a:t>Knowledge Base for tricks and tips about solar pumping: </a:t>
            </a:r>
            <a:r>
              <a:rPr lang="en-US" u="sng" dirty="0" smtClean="0">
                <a:hlinkClick r:id="rId5"/>
              </a:rPr>
              <a:t>https://www.lorentz.de/en/partnernet/support/knowledge_base.html</a:t>
            </a:r>
            <a:endParaRPr lang="en-US" dirty="0" smtClean="0"/>
          </a:p>
          <a:p>
            <a:endParaRPr lang="en-US" dirty="0"/>
          </a:p>
        </p:txBody>
      </p:sp>
    </p:spTree>
    <p:extLst>
      <p:ext uri="{BB962C8B-B14F-4D97-AF65-F5344CB8AC3E}">
        <p14:creationId xmlns:p14="http://schemas.microsoft.com/office/powerpoint/2010/main" val="370686139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346</TotalTime>
  <Words>710</Words>
  <Application>Microsoft Office PowerPoint</Application>
  <PresentationFormat>Widescreen</PresentationFormat>
  <Paragraphs>40</Paragraphs>
  <Slides>9</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9</vt:i4>
      </vt:variant>
    </vt:vector>
  </HeadingPairs>
  <TitlesOfParts>
    <vt:vector size="14" baseType="lpstr">
      <vt:lpstr>Arial</vt:lpstr>
      <vt:lpstr>Calibri</vt:lpstr>
      <vt:lpstr>Calibri Light</vt:lpstr>
      <vt:lpstr>Times New Roman</vt:lpstr>
      <vt:lpstr>Office Theme</vt:lpstr>
      <vt:lpstr>Example of using solar pumping design software:</vt:lpstr>
      <vt:lpstr>PowerPoint Presentation</vt:lpstr>
      <vt:lpstr>Presentation Screen when opening COMPASS:</vt:lpstr>
      <vt:lpstr>Example for Submersible pump</vt:lpstr>
      <vt:lpstr>In case Total Dynamic Head is not known, tick on Pipe length and fill the 3 boxes to the best of your knowledge.</vt:lpstr>
      <vt:lpstr>Click ‘Calculate’ and see whther your water needs are covered.</vt:lpstr>
      <vt:lpstr>Add/ remove solar panels and see how water output change</vt:lpstr>
      <vt:lpstr>By Clicking Report, all data of proposed system will be shown</vt:lpstr>
      <vt:lpstr>Additional resources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LLARIO Alberto</dc:creator>
  <cp:lastModifiedBy>Martin Findlay</cp:lastModifiedBy>
  <cp:revision>28</cp:revision>
  <dcterms:created xsi:type="dcterms:W3CDTF">2017-01-04T07:58:04Z</dcterms:created>
  <dcterms:modified xsi:type="dcterms:W3CDTF">2019-05-20T15:28:52Z</dcterms:modified>
</cp:coreProperties>
</file>